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jpg" ContentType="image/jpeg"/>
  <Default Extension="png" ContentType="image/png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customXml/item3.xml" ContentType="application/xml"/>
  <Override PartName="/customXml/itemProps3.xml" ContentType="application/vnd.openxmlformats-officedocument.customXmlPropertie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s/slide13.xml" ContentType="application/vnd.openxmlformats-officedocument.presentationml.slide+xml"/>
  <Override PartName="/ppt/tableStyles.xml" ContentType="application/vnd.openxmlformats-officedocument.presentationml.tableStyles+xml"/>
  <Override PartName="/customXml/item2.xml" ContentType="application/xml"/>
  <Override PartName="/customXml/itemProps2.xml" ContentType="application/vnd.openxmlformats-officedocument.customXmlProperties+xml"/>
  <Override PartName="/ppt/slides/slide12.xml" ContentType="application/vnd.openxmlformats-officedocument.presentationml.slide+xml"/>
  <Override PartName="/ppt/slides/slide16.xml" ContentType="application/vnd.openxmlformats-officedocument.presentationml.slide+xml"/>
  <Override PartName="/ppt/notesSlides/notesSlide1.xml" ContentType="application/vnd.openxmlformats-officedocument.presentationml.notesSlide+xml"/>
  <Override PartName="/customXml/item1.xml" ContentType="application/xml"/>
  <Override PartName="/customXml/itemProps1.xml" ContentType="application/vnd.openxmlformats-officedocument.customXmlProperties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11.xml" ContentType="application/vnd.openxmlformats-officedocument.presentationml.slide+xml"/>
  <Override PartName="/ppt/viewProps.xml" ContentType="application/vnd.openxmlformats-officedocument.presentationml.viewProps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docProps/custom.xml" ContentType="application/vnd.openxmlformats-officedocument.custom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custom-properties" Target="/docProps/custom.xml" Id="rId5" /><Relationship Type="http://schemas.openxmlformats.org/officeDocument/2006/relationships/extended-properties" Target="/docProps/app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1"/>
  </p:notesMasterIdLst>
  <p:sldIdLst>
    <p:sldId id="256" r:id="rId5"/>
    <p:sldId id="285" r:id="rId6"/>
    <p:sldId id="270" r:id="rId7"/>
    <p:sldId id="271" r:id="rId8"/>
    <p:sldId id="287" r:id="rId9"/>
    <p:sldId id="286" r:id="rId10"/>
    <p:sldId id="288" r:id="rId11"/>
    <p:sldId id="289" r:id="rId12"/>
    <p:sldId id="291" r:id="rId13"/>
    <p:sldId id="290" r:id="rId14"/>
    <p:sldId id="292" r:id="rId15"/>
    <p:sldId id="293" r:id="rId16"/>
    <p:sldId id="294" r:id="rId17"/>
    <p:sldId id="295" r:id="rId18"/>
    <p:sldId id="296" r:id="rId19"/>
    <p:sldId id="26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09" autoAdjust="0"/>
    <p:restoredTop sz="94660"/>
  </p:normalViewPr>
  <p:slideViewPr>
    <p:cSldViewPr snapToGrid="0">
      <p:cViewPr varScale="1">
        <p:scale>
          <a:sx n="67" d="100"/>
          <a:sy n="67" d="100"/>
        </p:scale>
        <p:origin x="2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4.xml" Id="rId8" /><Relationship Type="http://schemas.openxmlformats.org/officeDocument/2006/relationships/slide" Target="/ppt/slides/slide9.xml" Id="rId13" /><Relationship Type="http://schemas.openxmlformats.org/officeDocument/2006/relationships/slide" Target="/ppt/slides/slide14.xml" Id="rId18" /><Relationship Type="http://schemas.openxmlformats.org/officeDocument/2006/relationships/customXml" Target="/customXml/item3.xml" Id="rId3" /><Relationship Type="http://schemas.openxmlformats.org/officeDocument/2006/relationships/notesMaster" Target="/ppt/notesMasters/notesMaster1.xml" Id="rId21" /><Relationship Type="http://schemas.openxmlformats.org/officeDocument/2006/relationships/slide" Target="/ppt/slides/slide3.xml" Id="rId7" /><Relationship Type="http://schemas.openxmlformats.org/officeDocument/2006/relationships/slide" Target="/ppt/slides/slide8.xml" Id="rId12" /><Relationship Type="http://schemas.openxmlformats.org/officeDocument/2006/relationships/slide" Target="/ppt/slides/slide13.xml" Id="rId17" /><Relationship Type="http://schemas.openxmlformats.org/officeDocument/2006/relationships/tableStyles" Target="/ppt/tableStyles.xml" Id="rId25" /><Relationship Type="http://schemas.openxmlformats.org/officeDocument/2006/relationships/customXml" Target="/customXml/item2.xml" Id="rId2" /><Relationship Type="http://schemas.openxmlformats.org/officeDocument/2006/relationships/slide" Target="/ppt/slides/slide12.xml" Id="rId16" /><Relationship Type="http://schemas.openxmlformats.org/officeDocument/2006/relationships/slide" Target="/ppt/slides/slide16.xml" Id="rId20" /><Relationship Type="http://schemas.openxmlformats.org/officeDocument/2006/relationships/customXml" Target="/customXml/item1.xml" Id="rId1" /><Relationship Type="http://schemas.openxmlformats.org/officeDocument/2006/relationships/slide" Target="/ppt/slides/slide2.xml" Id="rId6" /><Relationship Type="http://schemas.openxmlformats.org/officeDocument/2006/relationships/slide" Target="/ppt/slides/slide7.xml" Id="rId11" /><Relationship Type="http://schemas.openxmlformats.org/officeDocument/2006/relationships/theme" Target="/ppt/theme/theme1.xml" Id="rId24" /><Relationship Type="http://schemas.openxmlformats.org/officeDocument/2006/relationships/slide" Target="/ppt/slides/slide1.xml" Id="rId5" /><Relationship Type="http://schemas.openxmlformats.org/officeDocument/2006/relationships/slide" Target="/ppt/slides/slide11.xml" Id="rId15" /><Relationship Type="http://schemas.openxmlformats.org/officeDocument/2006/relationships/viewProps" Target="/ppt/viewProps.xml" Id="rId23" /><Relationship Type="http://schemas.openxmlformats.org/officeDocument/2006/relationships/slide" Target="/ppt/slides/slide6.xml" Id="rId10" /><Relationship Type="http://schemas.openxmlformats.org/officeDocument/2006/relationships/slide" Target="/ppt/slides/slide15.xml" Id="rId19" /><Relationship Type="http://schemas.openxmlformats.org/officeDocument/2006/relationships/slideMaster" Target="/ppt/slideMasters/slideMaster1.xml" Id="rId4" /><Relationship Type="http://schemas.openxmlformats.org/officeDocument/2006/relationships/slide" Target="/ppt/slides/slide5.xml" Id="rId9" /><Relationship Type="http://schemas.openxmlformats.org/officeDocument/2006/relationships/slide" Target="/ppt/slides/slide10.xml" Id="rId14" /><Relationship Type="http://schemas.openxmlformats.org/officeDocument/2006/relationships/presProps" Target="/ppt/presProps.xml" Id="rId22" /></Relationships>
</file>

<file path=ppt/media/image1.jpg>
</file>

<file path=ppt/media/image2.png>
</file>

<file path=ppt/media/image3.jpeg>
</file>

<file path=ppt/media/media1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E47723-C50A-40D8-AC82-6542B847B912}" type="datetimeFigureOut">
              <a:rPr lang="en-IN" smtClean="0"/>
              <a:t>09-04-2025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EEBBD9-DC7E-490D-9BDD-82966CEC8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628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6.xml" Id="rId2" /><Relationship Type="http://schemas.openxmlformats.org/officeDocument/2006/relationships/notesMaster" Target="/ppt/notesMasters/notesMaster1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6DC25F-A76E-AF91-7910-A228D53A7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2A32AE-B043-2DAF-CFA7-D63ACB0028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F67A1A-62B5-F67E-ADF5-060C04B98C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987AA3-07B9-E46F-C6F9-FCB357F158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A54082-0EDA-40C0-B23E-AB88047B243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185869"/>
      </p:ext>
    </p:extLst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image" Target="/ppt/media/image1.jpg" Id="rId13" /><Relationship Type="http://schemas.openxmlformats.org/officeDocument/2006/relationships/theme" Target="/ppt/theme/theme1.xml" Id="rId12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a14="http://schemas.microsoft.com/office/drawing/2010/main"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2.png" Id="rId6" /><Relationship Type="http://schemas.openxmlformats.org/officeDocument/2006/relationships/image" Target="/ppt/media/image1.jpg" Id="rId4" /><Relationship Type="http://schemas.openxmlformats.org/officeDocument/2006/relationships/hyperlink" Target="https://youtu.be/4tu80Z3Za7A" TargetMode="External" Id="rId5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1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1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hyperlink" Target="https://sdgs.un.org/goals/goal12" TargetMode="External" Id="rId3" /><Relationship Type="http://schemas.openxmlformats.org/officeDocument/2006/relationships/hyperlink" Target="https://world.openfoodfacts.org/" TargetMode="External" Id="rId7" /><Relationship Type="http://schemas.openxmlformats.org/officeDocument/2006/relationships/hyperlink" Target="https://www.fao.org/3/i3347e/i3347e.pdf" TargetMode="External" Id="rId2" /><Relationship Type="http://schemas.openxmlformats.org/officeDocument/2006/relationships/hyperlink" Target="https://www.outofmilk.com/" TargetMode="External" Id="rId6" /><Relationship Type="http://schemas.openxmlformats.org/officeDocument/2006/relationships/hyperlink" Target="https://www.nowasteapp.com/" TargetMode="External" Id="rId5" /><Relationship Type="http://schemas.openxmlformats.org/officeDocument/2006/relationships/hyperlink" Target="https://www.statista.com/topics/8763/global-food-waste/" TargetMode="External" Id="rId4" /></Relationships>
</file>

<file path=ppt/slides/_rels/slide16.xml.rels>&#65279;<?xml version="1.0" encoding="utf-8"?><Relationships xmlns="http://schemas.openxmlformats.org/package/2006/relationships"><Relationship Type="http://schemas.openxmlformats.org/officeDocument/2006/relationships/image" Target="/ppt/media/image1.jpg" Id="rId3" /><Relationship Type="http://schemas.openxmlformats.org/officeDocument/2006/relationships/notesSlide" Target="/ppt/notesSlides/notesSlide1.xml" Id="rId2" /><Relationship Type="http://schemas.openxmlformats.org/officeDocument/2006/relationships/slideLayout" Target="/ppt/slideLayouts/slideLayout2.xml" Id="rId1" /><Relationship Type="http://schemas.openxmlformats.org/officeDocument/2006/relationships/image" Target="/ppt/media/image3.jpeg" Id="rId4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5DADE-E16F-D43A-7D79-BC5BBAE26D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576" y="802298"/>
            <a:ext cx="10458450" cy="254143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GroceryMind </a:t>
            </a:r>
            <a:b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List food, stay fresh, reduce waste</a:t>
            </a:r>
            <a:endParaRPr lang="en-IN" sz="40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D91EA3-3FF0-1996-D95A-1F3B473CA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45120" y="3637280"/>
            <a:ext cx="3109732" cy="1696720"/>
          </a:xfrm>
        </p:spPr>
        <p:txBody>
          <a:bodyPr>
            <a:normAutofit/>
          </a:bodyPr>
          <a:lstStyle/>
          <a:p>
            <a:r>
              <a:rPr lang="en-IN"/>
              <a:t>Presented BY: </a:t>
            </a:r>
          </a:p>
          <a:p>
            <a:r>
              <a:rPr lang="en-IN"/>
              <a:t>PRUTHVI PATel (200509419)</a:t>
            </a:r>
          </a:p>
          <a:p>
            <a:r>
              <a:rPr lang="en-IN"/>
              <a:t>Poojan Patel (200518202)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76771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27F90C0-6841-4262-975F-D9C3AB50C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2AE7EF9-769D-42F9-9430-F2DF739C9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4D86D-0BCA-2F4A-EC9B-F1349B816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582" y="21911"/>
            <a:ext cx="4172213" cy="31527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Demo</a:t>
            </a:r>
            <a:br>
              <a:rPr lang="en-US" dirty="0"/>
            </a:br>
            <a:br>
              <a:rPr lang="en-US" dirty="0"/>
            </a:br>
            <a:r>
              <a:rPr lang="en-US" sz="1800" dirty="0">
                <a:hlinkClick r:id="rId5"/>
              </a:rPr>
              <a:t>https://youtu.be/4tu80Z3Za7A</a:t>
            </a:r>
            <a:endParaRPr lang="en-US" sz="1800" dirty="0"/>
          </a:p>
        </p:txBody>
      </p:sp>
      <p:pic>
        <p:nvPicPr>
          <p:cNvPr id="7" name="VID-20250405-WA0002">
            <a:hlinkClick r:id="" action="ppaction://media"/>
            <a:extLst>
              <a:ext uri="{FF2B5EF4-FFF2-40B4-BE49-F238E27FC236}">
                <a16:creationId xmlns:a16="http://schemas.microsoft.com/office/drawing/2014/main" id="{50F1B651-BD28-99D1-3BDA-4C4EC2AE0CC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21772" y="14747"/>
            <a:ext cx="3563882" cy="601905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E2EF0-3BCB-402C-B2C1-C6FC2BA74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F68608F-34C2-43D6-84DB-5A870495E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451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8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BA847-9D1F-D1B8-055B-E225F62AD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5E2AE-E239-C060-2598-551755656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Lecture Concepts Applied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76376-E469-B197-EB1B-CA4D819E0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Digital Habitats (L02, L04): Combined multiple tools into one habitat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Technology Stewardship (L03): Mapped tech config to user needs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Community Orientations (L05): Designed async tools for individual/group use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Creativity &amp; Media Use (L10): Clean interface, friendly tone, simple flows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Change &amp; Product Quality (L11): MVP-first focus, feedback loop integration</a:t>
            </a:r>
          </a:p>
        </p:txBody>
      </p:sp>
    </p:spTree>
    <p:extLst>
      <p:ext uri="{BB962C8B-B14F-4D97-AF65-F5344CB8AC3E}">
        <p14:creationId xmlns:p14="http://schemas.microsoft.com/office/powerpoint/2010/main" val="4256859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BCF9E-AC9F-AB9F-5B8A-C8473C1E9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8DA1-0D15-6C58-D4D4-9A697EF73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4B6DD-FC2D-98CF-9906-36C525B78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Barcode Scanning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Partnerships </a:t>
            </a:r>
            <a:r>
              <a:rPr lang="en-US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with local grocery stores and food banks</a:t>
            </a:r>
            <a:endParaRPr lang="en-IN" sz="1600" b="1" dirty="0"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Food-Based Expiry Suggestions</a:t>
            </a:r>
          </a:p>
        </p:txBody>
      </p:sp>
    </p:spTree>
    <p:extLst>
      <p:ext uri="{BB962C8B-B14F-4D97-AF65-F5344CB8AC3E}">
        <p14:creationId xmlns:p14="http://schemas.microsoft.com/office/powerpoint/2010/main" val="2789784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80117-DE35-63EC-4F78-EBB177B0A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C385-C81C-B160-7863-FCE2C0E68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Team Reflection &amp; 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FE0FD-9A20-B64F-7C70-CD1F9F49EA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Proud of:  Addressing a real-world problem aligned with UN SDG goals.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Learned: Scoping matters, documentation helps, user feedback.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Successes: Delivered on the core vision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Challenges: Notifications took longer, user testing came late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Next time: Start testing earlier, reserve time for polish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Future use: Will carry lessons in sustainable design, community-first thinking, and modular app architecture</a:t>
            </a:r>
            <a:endParaRPr lang="en-IN" sz="1600" b="1" dirty="0">
              <a:effectLst/>
              <a:latin typeface="+mj-lt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2563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303F03-D456-23EF-F6A5-EDE1B6A1E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CAF5B-51B4-1781-4CCA-AC9A5C963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Team Reflection &amp; 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5F273-07D0-4047-E628-39244FEDE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Like:  Addressing food waste felt impactful.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Dislike: Time constraints limited feature development.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learnt about ourselves: Improved problem-solving and adaptability skills.</a:t>
            </a:r>
          </a:p>
        </p:txBody>
      </p:sp>
    </p:spTree>
    <p:extLst>
      <p:ext uri="{BB962C8B-B14F-4D97-AF65-F5344CB8AC3E}">
        <p14:creationId xmlns:p14="http://schemas.microsoft.com/office/powerpoint/2010/main" val="3616923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AE8DA-F61D-546E-7C2B-A27A62B55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A4148-D952-437F-1DFE-BC25DE5F8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>
                <a:latin typeface="+mj-lt"/>
                <a:ea typeface="+mn-lt"/>
                <a:cs typeface="+mn-lt"/>
              </a:rPr>
              <a:t>Food and Agriculture Organization of the United Nations. (2013). </a:t>
            </a:r>
            <a:r>
              <a:rPr lang="en-US" b="1" i="1" dirty="0">
                <a:latin typeface="+mj-lt"/>
                <a:ea typeface="+mn-lt"/>
                <a:cs typeface="+mn-lt"/>
              </a:rPr>
              <a:t>Food wastage footprint: Impacts on natural resources</a:t>
            </a:r>
            <a:r>
              <a:rPr lang="en-US" b="1" dirty="0">
                <a:latin typeface="+mj-lt"/>
                <a:ea typeface="+mn-lt"/>
                <a:cs typeface="+mn-lt"/>
              </a:rPr>
              <a:t>. FAO. </a:t>
            </a:r>
            <a:r>
              <a:rPr lang="en-US" b="1" dirty="0">
                <a:latin typeface="+mj-lt"/>
                <a:ea typeface="+mn-lt"/>
                <a:cs typeface="+mn-lt"/>
                <a:hlinkClick r:id="rId2"/>
              </a:rPr>
              <a:t>https://www.fao.org/3/i3347e/i3347e.pdf</a:t>
            </a:r>
            <a:endParaRPr lang="en-US" b="1" dirty="0">
              <a:latin typeface="+mj-lt"/>
            </a:endParaRPr>
          </a:p>
          <a:p>
            <a:r>
              <a:rPr lang="en-US" b="1" dirty="0">
                <a:latin typeface="+mj-lt"/>
                <a:ea typeface="+mn-lt"/>
                <a:cs typeface="+mn-lt"/>
              </a:rPr>
              <a:t>United Nations. (2015). </a:t>
            </a:r>
            <a:r>
              <a:rPr lang="en-US" b="1" i="1" dirty="0">
                <a:latin typeface="+mj-lt"/>
                <a:ea typeface="+mn-lt"/>
                <a:cs typeface="+mn-lt"/>
              </a:rPr>
              <a:t>Sustainable Development Goal 12: Responsible consumption and production</a:t>
            </a:r>
            <a:r>
              <a:rPr lang="en-US" b="1" dirty="0">
                <a:latin typeface="+mj-lt"/>
                <a:ea typeface="+mn-lt"/>
                <a:cs typeface="+mn-lt"/>
              </a:rPr>
              <a:t>. UN Department of Economic and Social Affairs. </a:t>
            </a:r>
            <a:r>
              <a:rPr lang="en-US" b="1" dirty="0">
                <a:latin typeface="+mj-lt"/>
                <a:ea typeface="+mn-lt"/>
                <a:cs typeface="+mn-lt"/>
                <a:hlinkClick r:id="rId3"/>
              </a:rPr>
              <a:t>https://sdgs.un.org/goals/goal12</a:t>
            </a:r>
            <a:endParaRPr lang="en-US" b="1" dirty="0">
              <a:latin typeface="+mj-lt"/>
            </a:endParaRPr>
          </a:p>
          <a:p>
            <a:r>
              <a:rPr lang="en-US" b="1" dirty="0">
                <a:latin typeface="+mj-lt"/>
                <a:ea typeface="+mn-lt"/>
                <a:cs typeface="+mn-lt"/>
              </a:rPr>
              <a:t>Statista Research Department. (2023). </a:t>
            </a:r>
            <a:r>
              <a:rPr lang="en-US" b="1" i="1" dirty="0">
                <a:latin typeface="+mj-lt"/>
                <a:ea typeface="+mn-lt"/>
                <a:cs typeface="+mn-lt"/>
              </a:rPr>
              <a:t>Global food waste statistics &amp; facts</a:t>
            </a:r>
            <a:r>
              <a:rPr lang="en-US" b="1" dirty="0">
                <a:latin typeface="+mj-lt"/>
                <a:ea typeface="+mn-lt"/>
                <a:cs typeface="+mn-lt"/>
              </a:rPr>
              <a:t>. Statista. </a:t>
            </a:r>
            <a:r>
              <a:rPr lang="en-US" b="1" dirty="0">
                <a:latin typeface="+mj-lt"/>
                <a:ea typeface="+mn-lt"/>
                <a:cs typeface="+mn-lt"/>
                <a:hlinkClick r:id="rId4"/>
              </a:rPr>
              <a:t>https://www.statista.com/topics/8763/global-food-waste/</a:t>
            </a:r>
            <a:endParaRPr lang="en-US" b="1" dirty="0">
              <a:latin typeface="+mj-lt"/>
            </a:endParaRPr>
          </a:p>
          <a:p>
            <a:r>
              <a:rPr lang="en-US" b="1" dirty="0" err="1">
                <a:latin typeface="+mj-lt"/>
                <a:ea typeface="+mn-lt"/>
                <a:cs typeface="+mn-lt"/>
              </a:rPr>
              <a:t>NoWaste</a:t>
            </a:r>
            <a:r>
              <a:rPr lang="en-US" b="1" dirty="0">
                <a:latin typeface="+mj-lt"/>
                <a:ea typeface="+mn-lt"/>
                <a:cs typeface="+mn-lt"/>
              </a:rPr>
              <a:t> App. (2024). </a:t>
            </a:r>
            <a:r>
              <a:rPr lang="en-US" b="1" i="1" dirty="0" err="1">
                <a:latin typeface="+mj-lt"/>
                <a:ea typeface="+mn-lt"/>
                <a:cs typeface="+mn-lt"/>
              </a:rPr>
              <a:t>NoWaste</a:t>
            </a:r>
            <a:r>
              <a:rPr lang="en-US" b="1" i="1" dirty="0">
                <a:latin typeface="+mj-lt"/>
                <a:ea typeface="+mn-lt"/>
                <a:cs typeface="+mn-lt"/>
              </a:rPr>
              <a:t> - Reduce food waste, save money</a:t>
            </a:r>
            <a:r>
              <a:rPr lang="en-US" b="1" dirty="0">
                <a:latin typeface="+mj-lt"/>
                <a:ea typeface="+mn-lt"/>
                <a:cs typeface="+mn-lt"/>
              </a:rPr>
              <a:t>. </a:t>
            </a:r>
            <a:r>
              <a:rPr lang="en-US" b="1" dirty="0">
                <a:latin typeface="+mj-lt"/>
                <a:ea typeface="+mn-lt"/>
                <a:cs typeface="+mn-lt"/>
                <a:hlinkClick r:id="rId5"/>
              </a:rPr>
              <a:t>https://www.nowasteapp.com/</a:t>
            </a:r>
            <a:endParaRPr lang="en-US" b="1" dirty="0">
              <a:latin typeface="+mj-lt"/>
            </a:endParaRPr>
          </a:p>
          <a:p>
            <a:r>
              <a:rPr lang="en-US" b="1" dirty="0">
                <a:latin typeface="+mj-lt"/>
                <a:ea typeface="+mn-lt"/>
                <a:cs typeface="+mn-lt"/>
              </a:rPr>
              <a:t>Out of Milk. (2024). </a:t>
            </a:r>
            <a:r>
              <a:rPr lang="en-US" b="1" i="1" dirty="0">
                <a:latin typeface="+mj-lt"/>
                <a:ea typeface="+mn-lt"/>
                <a:cs typeface="+mn-lt"/>
              </a:rPr>
              <a:t>Out of Milk - Shopping List, Pantry List, To-Do</a:t>
            </a:r>
            <a:r>
              <a:rPr lang="en-US" b="1" dirty="0">
                <a:latin typeface="+mj-lt"/>
                <a:ea typeface="+mn-lt"/>
                <a:cs typeface="+mn-lt"/>
              </a:rPr>
              <a:t>. </a:t>
            </a:r>
            <a:r>
              <a:rPr lang="en-US" b="1" dirty="0">
                <a:latin typeface="+mj-lt"/>
                <a:ea typeface="+mn-lt"/>
                <a:cs typeface="+mn-lt"/>
                <a:hlinkClick r:id="rId6"/>
              </a:rPr>
              <a:t>https://www.outofmilk.com/</a:t>
            </a:r>
            <a:endParaRPr lang="en-US" b="1" dirty="0">
              <a:latin typeface="+mj-lt"/>
            </a:endParaRPr>
          </a:p>
          <a:p>
            <a:r>
              <a:rPr lang="en-US" b="1" dirty="0">
                <a:latin typeface="+mj-lt"/>
                <a:ea typeface="+mn-lt"/>
                <a:cs typeface="+mn-lt"/>
              </a:rPr>
              <a:t>Open Food Facts. (2024). </a:t>
            </a:r>
            <a:r>
              <a:rPr lang="en-US" b="1" i="1" dirty="0">
                <a:latin typeface="+mj-lt"/>
                <a:ea typeface="+mn-lt"/>
                <a:cs typeface="+mn-lt"/>
              </a:rPr>
              <a:t>Open Food Facts - Open database of food products</a:t>
            </a:r>
            <a:r>
              <a:rPr lang="en-US" b="1" dirty="0">
                <a:latin typeface="+mj-lt"/>
                <a:ea typeface="+mn-lt"/>
                <a:cs typeface="+mn-lt"/>
              </a:rPr>
              <a:t>. </a:t>
            </a:r>
            <a:r>
              <a:rPr lang="en-US" b="1" dirty="0">
                <a:latin typeface="+mj-lt"/>
                <a:ea typeface="+mn-lt"/>
                <a:cs typeface="+mn-lt"/>
                <a:hlinkClick r:id="rId7"/>
              </a:rPr>
              <a:t>https://world.openfoodfacts.org/</a:t>
            </a:r>
            <a:endParaRPr lang="en-US" b="1" dirty="0">
              <a:latin typeface="+mj-l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616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8CF96B-4AB2-E220-63D5-67186F375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C63C853E-3842-4594-86A9-051FFAF4D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591CDC5-6B61-4116-B3B5-0FF42B6E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25B08984-5BEB-422F-A364-2B41E6A51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8F413B1-54E0-4B16-92AB-1CC5C7D64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E4635906-9439-4B9A-9708-6BACBF283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een dialogue boxes">
            <a:extLst>
              <a:ext uri="{FF2B5EF4-FFF2-40B4-BE49-F238E27FC236}">
                <a16:creationId xmlns:a16="http://schemas.microsoft.com/office/drawing/2014/main" id="{2DA32ACE-82B7-CBD6-31C8-F6E3110C929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16733" r="-1" b="15698"/>
          <a:stretch/>
        </p:blipFill>
        <p:spPr>
          <a:xfrm>
            <a:off x="305" y="9535"/>
            <a:ext cx="12191695" cy="6857990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90E99921-394E-4BF5-9CA4-EAFB21E88F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28F706-EB57-93E0-79BC-CC63321B1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7203" y="2229909"/>
            <a:ext cx="8654522" cy="15350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Thank you!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53949AE-122B-4DB6-87D4-A568D2A1D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76728" y="4735528"/>
            <a:ext cx="86430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0446D9D3-6B41-4FCB-9575-24D062750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8033013-E1F0-4ADF-A097-D63ECD4A0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2167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D999A-6594-4E55-E4B5-52CAA40B6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26751-2E9F-84D3-AFA8-BC4291B5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UN SDG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5A3B3-0A88-D654-1115-7883BE033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832618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Arial" panose="020B0604020202020204" pitchFamily="34" charset="0"/>
              <a:buNone/>
            </a:pPr>
            <a:r>
              <a:rPr lang="en-US" b="1" dirty="0">
                <a:latin typeface="+mj-lt"/>
              </a:rPr>
              <a:t>SDG 12 – Responsible Consumption and Production</a:t>
            </a:r>
          </a:p>
          <a:p>
            <a:pPr algn="just">
              <a:buNone/>
            </a:pPr>
            <a:r>
              <a:rPr lang="en-US" dirty="0">
                <a:latin typeface="+mj-lt"/>
              </a:rPr>
              <a:t>	</a:t>
            </a:r>
            <a:r>
              <a:rPr lang="en-US" sz="1700" dirty="0">
                <a:latin typeface="+mj-lt"/>
              </a:rPr>
              <a:t>GroceryMind directly supports United Nations Sustainable Development Goal 12, which aims to ensure responsible consumption and production patterns. This </a:t>
            </a:r>
            <a:r>
              <a:rPr lang="en-US" sz="1700" b="1" dirty="0">
                <a:latin typeface="+mj-lt"/>
              </a:rPr>
              <a:t>SDG explains the importance of reducing food waste, improving efficiency in resource use</a:t>
            </a:r>
            <a:r>
              <a:rPr lang="en-US" sz="1700" dirty="0">
                <a:latin typeface="+mj-lt"/>
              </a:rPr>
              <a:t>, and encouraging more mindful behaviors at all levels of society—from producers to households.</a:t>
            </a:r>
          </a:p>
          <a:p>
            <a:pPr algn="just">
              <a:buNone/>
            </a:pPr>
            <a:r>
              <a:rPr lang="en-US" sz="1900" b="1" dirty="0">
                <a:latin typeface="+mj-lt"/>
              </a:rPr>
              <a:t>Why SDG 12 Is the Heart of GroceryMind</a:t>
            </a:r>
          </a:p>
          <a:p>
            <a:pPr algn="just">
              <a:buNone/>
            </a:pPr>
            <a:r>
              <a:rPr lang="en-US" sz="1700" dirty="0">
                <a:latin typeface="+mj-lt"/>
              </a:rPr>
              <a:t>	Every year, </a:t>
            </a:r>
            <a:r>
              <a:rPr lang="en-US" sz="1700" b="1" dirty="0">
                <a:latin typeface="+mj-lt"/>
              </a:rPr>
              <a:t>over 1.3 billion tons of food is wasted globally</a:t>
            </a:r>
            <a:r>
              <a:rPr lang="en-US" sz="1700" dirty="0">
                <a:latin typeface="+mj-lt"/>
              </a:rPr>
              <a:t>, even as hundreds of millions of people </a:t>
            </a:r>
            <a:r>
              <a:rPr lang="en-US" sz="1700" b="1" dirty="0">
                <a:latin typeface="+mj-lt"/>
              </a:rPr>
              <a:t>remain food insecure</a:t>
            </a:r>
            <a:r>
              <a:rPr lang="en-US" sz="1700" dirty="0">
                <a:latin typeface="+mj-lt"/>
              </a:rPr>
              <a:t>. This crisis has massive:</a:t>
            </a:r>
          </a:p>
          <a:p>
            <a:pPr lvl="1" algn="just"/>
            <a:r>
              <a:rPr lang="en-US" sz="1500" dirty="0">
                <a:latin typeface="+mj-lt"/>
              </a:rPr>
              <a:t>Economic impact</a:t>
            </a:r>
          </a:p>
          <a:p>
            <a:pPr lvl="1" algn="just"/>
            <a:r>
              <a:rPr lang="en-US" sz="1500" dirty="0">
                <a:latin typeface="+mj-lt"/>
              </a:rPr>
              <a:t>Environmental impact</a:t>
            </a:r>
          </a:p>
          <a:p>
            <a:pPr lvl="1" algn="just"/>
            <a:r>
              <a:rPr lang="en-US" sz="1500" dirty="0">
                <a:latin typeface="+mj-lt"/>
              </a:rPr>
              <a:t>Social impact</a:t>
            </a:r>
            <a:endParaRPr lang="en-US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94986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6645D-EFA0-7AE0-C60B-CAC2BBF0A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Community Orientation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7657F-1749-E1E5-9369-564AB64A4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600" dirty="0">
                <a:latin typeface="+mj-lt"/>
              </a:rPr>
              <a:t>During our initial research and analysis using the Community Characteristics &amp; Orientation Framework, we identified our target user base as belonging to a “Growing &amp; Restless” stage of the community lifecycle. These users were:</a:t>
            </a:r>
          </a:p>
          <a:p>
            <a:pPr lvl="1" algn="just"/>
            <a:r>
              <a:rPr lang="en-US" sz="1600" dirty="0">
                <a:latin typeface="+mj-lt"/>
              </a:rPr>
              <a:t>Already using basic tools (e.g., notepads, to-do apps, calendar reminders)</a:t>
            </a:r>
          </a:p>
          <a:p>
            <a:pPr lvl="1" algn="just"/>
            <a:r>
              <a:rPr lang="en-US" sz="1600" dirty="0">
                <a:latin typeface="+mj-lt"/>
              </a:rPr>
              <a:t>Interested in managing their groceries better but lacked integrated solutions</a:t>
            </a:r>
          </a:p>
          <a:p>
            <a:pPr lvl="1" algn="just"/>
            <a:r>
              <a:rPr lang="en-US" sz="1600" dirty="0">
                <a:latin typeface="+mj-lt"/>
              </a:rPr>
              <a:t>Tech-aware, but not always tech-savvy preferring intuitive and low-effort tools</a:t>
            </a:r>
          </a:p>
        </p:txBody>
      </p:sp>
    </p:spTree>
    <p:extLst>
      <p:ext uri="{BB962C8B-B14F-4D97-AF65-F5344CB8AC3E}">
        <p14:creationId xmlns:p14="http://schemas.microsoft.com/office/powerpoint/2010/main" val="1210664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34601-5FA6-23A6-CC07-86D8EB24A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Technology Configuration Inventory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88EB0-41BF-0D1A-819E-E9A39E6F2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None/>
            </a:pPr>
            <a:r>
              <a:rPr lang="en-US" sz="1700" dirty="0">
                <a:latin typeface="+mj-lt"/>
              </a:rPr>
              <a:t>We evaluated the current technology habits and capabilities of the community using the Technology Configuration Inventory method</a:t>
            </a:r>
            <a:r>
              <a:rPr lang="en-US" sz="1700" b="1" dirty="0">
                <a:latin typeface="+mj-lt"/>
              </a:rPr>
              <a:t>. Key findings included: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00" dirty="0">
                <a:latin typeface="+mj-lt"/>
              </a:rPr>
              <a:t>Most users had access to smartphones and internet, but some used older or low-performance devices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00" dirty="0">
                <a:latin typeface="+mj-lt"/>
              </a:rPr>
              <a:t>Common usage of tools like: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700" dirty="0">
                <a:latin typeface="+mj-lt"/>
              </a:rPr>
              <a:t>Google Keep or Apple Notes for grocery tracking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700" dirty="0">
                <a:latin typeface="+mj-lt"/>
              </a:rPr>
              <a:t>Reminders app or calendar for expiry alerts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700" dirty="0">
                <a:latin typeface="+mj-lt"/>
              </a:rPr>
              <a:t>Separate apps for meal planning or donation awareness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00" dirty="0">
                <a:latin typeface="+mj-lt"/>
              </a:rPr>
              <a:t>There was no central system that combined these elements in a streamlined way</a:t>
            </a:r>
          </a:p>
          <a:p>
            <a:pPr marL="0" marR="0" lvl="0" indent="0">
              <a:buNone/>
            </a:pPr>
            <a:endParaRPr lang="en-US" sz="1800" dirty="0">
              <a:effectLst/>
              <a:latin typeface="+mj-lt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8072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226329-F294-8B1F-798A-6AC23672C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7F3A8-CCF4-4D61-83D0-A95A07CA3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Similar applications and their gaps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AB212-1C52-FD06-4C6C-D093AB87E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Out of Milk – </a:t>
            </a:r>
            <a:r>
              <a:rPr lang="en-US" sz="1600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This app provides basic shopping list and inventory tracking features. It offers a simple interface where users can categorize their grocery items. However, </a:t>
            </a: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Out of Milk lacks automated expiry reminders </a:t>
            </a:r>
            <a:r>
              <a:rPr lang="en-US" sz="1600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and real-time inventory updates, requiring users to manually update item details.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NoWaste</a:t>
            </a: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– </a:t>
            </a:r>
            <a:r>
              <a:rPr lang="en-US" sz="1600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This app specializes in expiry date tracking and allows users to log item details such as purchase dates, expiry dates, and storage locations. While </a:t>
            </a:r>
            <a:r>
              <a:rPr lang="en-US" sz="1600" kern="100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NoWaste</a:t>
            </a:r>
            <a:r>
              <a:rPr lang="en-US" sz="1600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effectively tracks expiration, </a:t>
            </a: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it relies on manual data entry, </a:t>
            </a:r>
            <a:r>
              <a:rPr lang="en-US" sz="1600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making it prone to user oversight and inefficiencies. </a:t>
            </a:r>
          </a:p>
          <a:p>
            <a:pPr marL="57150" marR="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FridgePal</a:t>
            </a: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en-US" sz="1600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– Known for its inventory management system, </a:t>
            </a:r>
            <a:r>
              <a:rPr lang="en-US" sz="1600" kern="100" dirty="0" err="1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FridgePal</a:t>
            </a:r>
            <a:r>
              <a:rPr lang="en-US" sz="1600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 allows users to categorize food items and set reminders for expiring products. However, </a:t>
            </a: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it lacks group collaboration features</a:t>
            </a:r>
            <a:r>
              <a:rPr lang="en-US" sz="1600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, making it less suitable for families or shared households looking to manage groceries collectively. </a:t>
            </a:r>
          </a:p>
        </p:txBody>
      </p:sp>
    </p:spTree>
    <p:extLst>
      <p:ext uri="{BB962C8B-B14F-4D97-AF65-F5344CB8AC3E}">
        <p14:creationId xmlns:p14="http://schemas.microsoft.com/office/powerpoint/2010/main" val="359456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5865E-4AFF-91CA-E2D2-F1B58EC70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49B6C-2B8B-FF10-A9F9-05AF557A8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Identified gaps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00BF1-CCC1-7126-A53B-7EF3D607E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effectLst/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Lack of Integration: </a:t>
            </a:r>
            <a:r>
              <a:rPr lang="en-US" sz="1600" kern="100" dirty="0">
                <a:effectLst/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Users often rely on separate apps for inventory tracking, expiry reminders, and grocery list generation.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effectLst/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Limited Automation: </a:t>
            </a:r>
            <a:r>
              <a:rPr lang="en-US" sz="1600" kern="100" dirty="0">
                <a:effectLst/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Most solutions require manual updates, reducing efficiency and increasing the risk of expired food.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effectLst/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Absence of Group Collaboration: </a:t>
            </a:r>
            <a:r>
              <a:rPr lang="en-US" sz="1600" kern="100" dirty="0">
                <a:effectLst/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Few platforms support shared inventory management, essential for families or shared households.</a:t>
            </a:r>
          </a:p>
          <a:p>
            <a:pPr marL="0" marR="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effectLst/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Inadequate Meal Planning Support: </a:t>
            </a:r>
            <a:r>
              <a:rPr lang="en-US" sz="1600" kern="100" dirty="0">
                <a:effectLst/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Few solutions provide dynamic meal suggestions based on expiring ingredients.</a:t>
            </a:r>
          </a:p>
          <a:p>
            <a:pPr marL="0" marR="0" lvl="0" indent="0">
              <a:buNone/>
            </a:pPr>
            <a:endParaRPr lang="en-US" sz="1800" dirty="0">
              <a:effectLst/>
              <a:latin typeface="+mj-lt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021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CA4763-DD12-5978-668D-1C38E7D4F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945BF-8B98-C045-3A4C-18D988099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Grocerymind’s</a:t>
            </a:r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unique approaches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BF713-79BC-31D2-2AFE-6B6A17572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Integrated Grocery Management (all in one app)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Automated expiry notifications (1, 3, or 7 days)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Categorized inventory (Fruits, Vegetables, Dairy, etc.)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Shared shopping lists for roommates or families</a:t>
            </a:r>
          </a:p>
          <a:p>
            <a:pPr marL="57150" indent="-28575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kern="100" dirty="0">
                <a:latin typeface="+mj-lt"/>
                <a:ea typeface="ADLaM Display" panose="02010000000000000000" pitchFamily="2" charset="0"/>
                <a:cs typeface="ADLaM Display" panose="02010000000000000000" pitchFamily="2" charset="0"/>
              </a:rPr>
              <a:t>Smart meal suggestions based on inventory</a:t>
            </a:r>
          </a:p>
        </p:txBody>
      </p:sp>
    </p:spTree>
    <p:extLst>
      <p:ext uri="{BB962C8B-B14F-4D97-AF65-F5344CB8AC3E}">
        <p14:creationId xmlns:p14="http://schemas.microsoft.com/office/powerpoint/2010/main" val="1310872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24D6F4-90AE-DC07-9A53-FDFAFBB47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B8F92-800C-07FC-9E37-06353B2AE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Technical design &amp; development overview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45271954-9F02-7A9D-9B5D-FC6DF41A7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7056444"/>
              </p:ext>
            </p:extLst>
          </p:nvPr>
        </p:nvGraphicFramePr>
        <p:xfrm>
          <a:off x="1422399" y="2014538"/>
          <a:ext cx="6702426" cy="457200"/>
        </p:xfrm>
        <a:graphic>
          <a:graphicData uri="http://schemas.openxmlformats.org/drawingml/2006/table">
            <a:tbl>
              <a:tblPr/>
              <a:tblGrid>
                <a:gridCol w="3351213">
                  <a:extLst>
                    <a:ext uri="{9D8B030D-6E8A-4147-A177-3AD203B41FA5}">
                      <a16:colId xmlns:a16="http://schemas.microsoft.com/office/drawing/2014/main" val="2349356092"/>
                    </a:ext>
                  </a:extLst>
                </a:gridCol>
                <a:gridCol w="3351213">
                  <a:extLst>
                    <a:ext uri="{9D8B030D-6E8A-4147-A177-3AD203B41FA5}">
                      <a16:colId xmlns:a16="http://schemas.microsoft.com/office/drawing/2014/main" val="691950911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r>
                        <a:rPr lang="en-US" sz="2000" b="1" dirty="0"/>
                        <a:t>Tech Stack: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629566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A2B3D70-7DBD-A997-F80A-F5F202FF0C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00769"/>
              </p:ext>
            </p:extLst>
          </p:nvPr>
        </p:nvGraphicFramePr>
        <p:xfrm>
          <a:off x="1450480" y="2845118"/>
          <a:ext cx="9604374" cy="365760"/>
        </p:xfrm>
        <a:graphic>
          <a:graphicData uri="http://schemas.openxmlformats.org/drawingml/2006/table">
            <a:tbl>
              <a:tblPr/>
              <a:tblGrid>
                <a:gridCol w="4802187">
                  <a:extLst>
                    <a:ext uri="{9D8B030D-6E8A-4147-A177-3AD203B41FA5}">
                      <a16:colId xmlns:a16="http://schemas.microsoft.com/office/drawing/2014/main" val="1556332897"/>
                    </a:ext>
                  </a:extLst>
                </a:gridCol>
                <a:gridCol w="4802187">
                  <a:extLst>
                    <a:ext uri="{9D8B030D-6E8A-4147-A177-3AD203B41FA5}">
                      <a16:colId xmlns:a16="http://schemas.microsoft.com/office/drawing/2014/main" val="2869074910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/>
                        <a:t>Frontend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React/React Native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6030583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B2302C9-6AC1-A70C-0BAC-EC7D8CC9B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672060"/>
              </p:ext>
            </p:extLst>
          </p:nvPr>
        </p:nvGraphicFramePr>
        <p:xfrm>
          <a:off x="1450480" y="3235167"/>
          <a:ext cx="9604374" cy="365760"/>
        </p:xfrm>
        <a:graphic>
          <a:graphicData uri="http://schemas.openxmlformats.org/drawingml/2006/table">
            <a:tbl>
              <a:tblPr/>
              <a:tblGrid>
                <a:gridCol w="4802187">
                  <a:extLst>
                    <a:ext uri="{9D8B030D-6E8A-4147-A177-3AD203B41FA5}">
                      <a16:colId xmlns:a16="http://schemas.microsoft.com/office/drawing/2014/main" val="4030349712"/>
                    </a:ext>
                  </a:extLst>
                </a:gridCol>
                <a:gridCol w="4802187">
                  <a:extLst>
                    <a:ext uri="{9D8B030D-6E8A-4147-A177-3AD203B41FA5}">
                      <a16:colId xmlns:a16="http://schemas.microsoft.com/office/drawing/2014/main" val="117122934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/>
                        <a:t>Backend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Node.js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4683187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AF40163-52D4-6A3B-D5CC-1A3140E8F0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6964381"/>
              </p:ext>
            </p:extLst>
          </p:nvPr>
        </p:nvGraphicFramePr>
        <p:xfrm>
          <a:off x="1450480" y="4024789"/>
          <a:ext cx="9604374" cy="365760"/>
        </p:xfrm>
        <a:graphic>
          <a:graphicData uri="http://schemas.openxmlformats.org/drawingml/2006/table">
            <a:tbl>
              <a:tblPr/>
              <a:tblGrid>
                <a:gridCol w="4802187">
                  <a:extLst>
                    <a:ext uri="{9D8B030D-6E8A-4147-A177-3AD203B41FA5}">
                      <a16:colId xmlns:a16="http://schemas.microsoft.com/office/drawing/2014/main" val="2798346194"/>
                    </a:ext>
                  </a:extLst>
                </a:gridCol>
                <a:gridCol w="4802187">
                  <a:extLst>
                    <a:ext uri="{9D8B030D-6E8A-4147-A177-3AD203B41FA5}">
                      <a16:colId xmlns:a16="http://schemas.microsoft.com/office/drawing/2014/main" val="54673151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/>
                        <a:t>Database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MongoDB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8269287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095793A-9D11-E965-A4E9-C2307735D2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4977937"/>
              </p:ext>
            </p:extLst>
          </p:nvPr>
        </p:nvGraphicFramePr>
        <p:xfrm>
          <a:off x="1450480" y="3605213"/>
          <a:ext cx="9604374" cy="365760"/>
        </p:xfrm>
        <a:graphic>
          <a:graphicData uri="http://schemas.openxmlformats.org/drawingml/2006/table">
            <a:tbl>
              <a:tblPr/>
              <a:tblGrid>
                <a:gridCol w="4802187">
                  <a:extLst>
                    <a:ext uri="{9D8B030D-6E8A-4147-A177-3AD203B41FA5}">
                      <a16:colId xmlns:a16="http://schemas.microsoft.com/office/drawing/2014/main" val="2748228766"/>
                    </a:ext>
                  </a:extLst>
                </a:gridCol>
                <a:gridCol w="4802187">
                  <a:extLst>
                    <a:ext uri="{9D8B030D-6E8A-4147-A177-3AD203B41FA5}">
                      <a16:colId xmlns:a16="http://schemas.microsoft.com/office/drawing/2014/main" val="200150013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/>
                        <a:t>Notifications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Expo Push notifications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2018458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711C2C5-7741-4EF2-CEB6-E89343AAD6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230885"/>
              </p:ext>
            </p:extLst>
          </p:nvPr>
        </p:nvGraphicFramePr>
        <p:xfrm>
          <a:off x="1450480" y="4481989"/>
          <a:ext cx="9604374" cy="365760"/>
        </p:xfrm>
        <a:graphic>
          <a:graphicData uri="http://schemas.openxmlformats.org/drawingml/2006/table">
            <a:tbl>
              <a:tblPr/>
              <a:tblGrid>
                <a:gridCol w="4802187">
                  <a:extLst>
                    <a:ext uri="{9D8B030D-6E8A-4147-A177-3AD203B41FA5}">
                      <a16:colId xmlns:a16="http://schemas.microsoft.com/office/drawing/2014/main" val="76506892"/>
                    </a:ext>
                  </a:extLst>
                </a:gridCol>
                <a:gridCol w="4802187">
                  <a:extLst>
                    <a:ext uri="{9D8B030D-6E8A-4147-A177-3AD203B41FA5}">
                      <a16:colId xmlns:a16="http://schemas.microsoft.com/office/drawing/2014/main" val="204347261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dirty="0"/>
                        <a:t>Hosting/API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Render / Firebase APIs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3177097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AEE93350-80A3-36D1-4735-A442500E83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461750"/>
              </p:ext>
            </p:extLst>
          </p:nvPr>
        </p:nvGraphicFramePr>
        <p:xfrm>
          <a:off x="1450480" y="2471738"/>
          <a:ext cx="9604374" cy="365760"/>
        </p:xfrm>
        <a:graphic>
          <a:graphicData uri="http://schemas.openxmlformats.org/drawingml/2006/table">
            <a:tbl>
              <a:tblPr/>
              <a:tblGrid>
                <a:gridCol w="4802187">
                  <a:extLst>
                    <a:ext uri="{9D8B030D-6E8A-4147-A177-3AD203B41FA5}">
                      <a16:colId xmlns:a16="http://schemas.microsoft.com/office/drawing/2014/main" val="1556332897"/>
                    </a:ext>
                  </a:extLst>
                </a:gridCol>
                <a:gridCol w="4802187">
                  <a:extLst>
                    <a:ext uri="{9D8B030D-6E8A-4147-A177-3AD203B41FA5}">
                      <a16:colId xmlns:a16="http://schemas.microsoft.com/office/drawing/2014/main" val="2869074910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en-US" sz="1800" b="1" dirty="0"/>
                        <a:t>Layer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Tech Used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6030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0252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1999B-DE6C-8D5E-C8A1-14E5515A73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5AF54-71FA-020E-0F83-9D91B3929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Technical design &amp; development overview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328E36C7-008C-85D6-805B-3D76B0DAEC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9473320"/>
              </p:ext>
            </p:extLst>
          </p:nvPr>
        </p:nvGraphicFramePr>
        <p:xfrm>
          <a:off x="2003424" y="4976813"/>
          <a:ext cx="6702426" cy="457200"/>
        </p:xfrm>
        <a:graphic>
          <a:graphicData uri="http://schemas.openxmlformats.org/drawingml/2006/table">
            <a:tbl>
              <a:tblPr/>
              <a:tblGrid>
                <a:gridCol w="3351213">
                  <a:extLst>
                    <a:ext uri="{9D8B030D-6E8A-4147-A177-3AD203B41FA5}">
                      <a16:colId xmlns:a16="http://schemas.microsoft.com/office/drawing/2014/main" val="2349356092"/>
                    </a:ext>
                  </a:extLst>
                </a:gridCol>
                <a:gridCol w="3351213">
                  <a:extLst>
                    <a:ext uri="{9D8B030D-6E8A-4147-A177-3AD203B41FA5}">
                      <a16:colId xmlns:a16="http://schemas.microsoft.com/office/drawing/2014/main" val="691950911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en-US" sz="2000" b="1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629566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45B0249-C055-B686-63D4-047021C0AACE}"/>
              </a:ext>
            </a:extLst>
          </p:cNvPr>
          <p:cNvSpPr txBox="1"/>
          <p:nvPr/>
        </p:nvSpPr>
        <p:spPr>
          <a:xfrm>
            <a:off x="1523999" y="2028825"/>
            <a:ext cx="93249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Pros</a:t>
            </a:r>
            <a:r>
              <a:rPr lang="en-US" dirty="0"/>
              <a:t>: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Scalability and flexibility.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Easy integration with Open Food Facts API.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Real-time notifications via Firebase Cloud Messaging.     </a:t>
            </a:r>
          </a:p>
          <a:p>
            <a:endParaRPr lang="en-US" dirty="0"/>
          </a:p>
          <a:p>
            <a:r>
              <a:rPr lang="en-US" b="1" dirty="0"/>
              <a:t>Cons: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 challenges in configuring backend/frontend communication. </a:t>
            </a:r>
          </a:p>
        </p:txBody>
      </p:sp>
    </p:spTree>
    <p:extLst>
      <p:ext uri="{BB962C8B-B14F-4D97-AF65-F5344CB8AC3E}">
        <p14:creationId xmlns:p14="http://schemas.microsoft.com/office/powerpoint/2010/main" val="83988920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&#65279;<?xml version="1.0" encoding="utf-8"?><Relationships xmlns="http://schemas.openxmlformats.org/package/2006/relationships"><Relationship Type="http://schemas.openxmlformats.org/officeDocument/2006/relationships/customXmlProps" Target="/customXml/itemProps1.xml" Id="rId1" /></Relationships>
</file>

<file path=customXml/_rels/item2.xml.rels>&#65279;<?xml version="1.0" encoding="utf-8"?><Relationships xmlns="http://schemas.openxmlformats.org/package/2006/relationships"><Relationship Type="http://schemas.openxmlformats.org/officeDocument/2006/relationships/customXmlProps" Target="/customXml/itemProps2.xml" Id="rId1" /></Relationships>
</file>

<file path=customXml/_rels/item3.xml.rels>&#65279;<?xml version="1.0" encoding="utf-8"?><Relationships xmlns="http://schemas.openxmlformats.org/package/2006/relationships"><Relationship Type="http://schemas.openxmlformats.org/officeDocument/2006/relationships/customXmlProps" Target="/customXml/itemProps3.xml" Id="rId1" 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e98b54a-ea2c-4999-8482-96254b02a026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E95925C0D1C664D9F40CB39F28ADB2D" ma:contentTypeVersion="12" ma:contentTypeDescription="Create a new document." ma:contentTypeScope="" ma:versionID="efb57a4dd31549656c778c2c5569ddcc">
  <xsd:schema xmlns:xsd="http://www.w3.org/2001/XMLSchema" xmlns:xs="http://www.w3.org/2001/XMLSchema" xmlns:p="http://schemas.microsoft.com/office/2006/metadata/properties" xmlns:ns3="ae98b54a-ea2c-4999-8482-96254b02a026" targetNamespace="http://schemas.microsoft.com/office/2006/metadata/properties" ma:root="true" ma:fieldsID="7e484b16a04ae6e9299c70624fa6c00d" ns3:_="">
    <xsd:import namespace="ae98b54a-ea2c-4999-8482-96254b02a026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e98b54a-ea2c-4999-8482-96254b02a026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DateTaken" ma:index="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0E05E2-FD80-4FB1-95EA-61F529EF0A33}">
  <ds:schemaRefs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ae98b54a-ea2c-4999-8482-96254b02a026"/>
    <ds:schemaRef ds:uri="http://purl.org/dc/dcmitype/"/>
    <ds:schemaRef ds:uri="http://www.w3.org/XML/1998/namespace"/>
    <ds:schemaRef ds:uri="http://purl.org/dc/elements/1.1/"/>
    <ds:schemaRef ds:uri="http://schemas.microsoft.com/office/infopath/2007/PartnerControl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FB318BD-D103-4013-8519-16963F69DD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23C4FE-699E-4312-BF42-34265F2364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e98b54a-ea2c-4999-8482-96254b02a02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6062</TotalTime>
  <Words>1022</Words>
  <Application>Microsoft Office PowerPoint</Application>
  <PresentationFormat>Widescreen</PresentationFormat>
  <Paragraphs>93</Paragraphs>
  <Slides>16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ADLaM Display</vt:lpstr>
      <vt:lpstr>Aptos</vt:lpstr>
      <vt:lpstr>Arial</vt:lpstr>
      <vt:lpstr>Gill Sans MT</vt:lpstr>
      <vt:lpstr>Gallery</vt:lpstr>
      <vt:lpstr>GroceryMind   List food, stay fresh, reduce waste</vt:lpstr>
      <vt:lpstr>UN SDG Focus</vt:lpstr>
      <vt:lpstr>Community Orientation</vt:lpstr>
      <vt:lpstr>Technology Configuration Inventory Insights</vt:lpstr>
      <vt:lpstr>Similar applications and their gaps</vt:lpstr>
      <vt:lpstr>Identified gaps</vt:lpstr>
      <vt:lpstr>Grocerymind’s unique approaches </vt:lpstr>
      <vt:lpstr>Technical design &amp; development overview</vt:lpstr>
      <vt:lpstr>Technical design &amp; development overview</vt:lpstr>
      <vt:lpstr>Demo  https://youtu.be/4tu80Z3Za7A</vt:lpstr>
      <vt:lpstr>Lecture Concepts Applied</vt:lpstr>
      <vt:lpstr>Future Work</vt:lpstr>
      <vt:lpstr>Team Reflection &amp; lessons learned</vt:lpstr>
      <vt:lpstr>Team Reflection &amp; lessons learned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Pruthvi Patel</dc:creator>
  <cp:lastModifiedBy>Poojanben Patel</cp:lastModifiedBy>
  <cp:revision>35</cp:revision>
  <dcterms:created xsi:type="dcterms:W3CDTF">2025-02-02T01:44:45Z</dcterms:created>
  <dcterms:modified xsi:type="dcterms:W3CDTF">2025-04-09T16:54:18Z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0x010100AE95925C0D1C664D9F40CB39F28ADB2D</vt:lpwstr>
  </property>
</Properties>
</file>

<file path=docProps/thumbnail.jpeg>
</file>